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4" r:id="rId3"/>
    <p:sldId id="265" r:id="rId4"/>
    <p:sldId id="269" r:id="rId5"/>
    <p:sldId id="266" r:id="rId6"/>
    <p:sldId id="267" r:id="rId7"/>
    <p:sldId id="270" r:id="rId8"/>
    <p:sldId id="257" r:id="rId9"/>
    <p:sldId id="271" r:id="rId10"/>
    <p:sldId id="258" r:id="rId11"/>
    <p:sldId id="259" r:id="rId12"/>
    <p:sldId id="260" r:id="rId13"/>
    <p:sldId id="261" r:id="rId14"/>
    <p:sldId id="262" r:id="rId15"/>
    <p:sldId id="272" r:id="rId16"/>
    <p:sldId id="263" r:id="rId17"/>
    <p:sldId id="273" r:id="rId18"/>
    <p:sldId id="26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s-ES"/>
              <a:t>Haga clic para modificar el estilo de título del patrón</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s-ES"/>
              <a:t>Haga clic en el icono para agregar una imagen</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8C79C5D-2A6F-F04D-97DA-BEF2467B64E4}" type="datetimeFigureOut">
              <a:rPr lang="en-US" dirty="0"/>
              <a:pPr/>
              <a:t>10/20/2022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DFA1846-DA80-1C48-A609-854EA85C59AD}" type="datetimeFigureOut">
              <a:rPr lang="en-US" dirty="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s-ES"/>
              <a:t>Haga clic para modificar el estilo de título del patrón</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s-ES"/>
              <a:t>Haga clic para modificar los estilos de texto del patrón</a:t>
            </a:r>
          </a:p>
        </p:txBody>
      </p:sp>
      <p:sp>
        <p:nvSpPr>
          <p:cNvPr id="2" name="Date Placeholder 1"/>
          <p:cNvSpPr>
            <a:spLocks noGrp="1"/>
          </p:cNvSpPr>
          <p:nvPr>
            <p:ph type="dt" sz="half" idx="10"/>
          </p:nvPr>
        </p:nvSpPr>
        <p:spPr/>
        <p:txBody>
          <a:bodyPr/>
          <a:lstStyle/>
          <a:p>
            <a:fld id="{FBF54567-0DE4-3F47-BF90-CB84690072F9}" type="datetimeFigureOut">
              <a:rPr lang="en-US" dirty="0"/>
              <a:pPr/>
              <a:t>10/20/2022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DFA1846-DA80-1C48-A609-854EA85C59AD}" type="datetimeFigureOut">
              <a:rPr lang="en-US" dirty="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10/20/2022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10/20/2022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10/20/2022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10/20/2022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D0DF5E60-9974-AC48-9591-99C2BB44B7CF}" type="datetimeFigureOut">
              <a:rPr lang="en-US" dirty="0"/>
              <a:pPr/>
              <a:t>10/20/2022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s-ES"/>
              <a:t>Haga clic para modificar el estilo de título del patrón</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s-ES"/>
              <a:t>Haga clic en el icono para agregar una imagen</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10/20/2022</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10/20/2022</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video" Target="https://www.youtube.com/embed/r2DemmjWfh0?feature=oembed"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47D3D2-7D6C-5611-1053-1DDFED6C4592}"/>
              </a:ext>
            </a:extLst>
          </p:cNvPr>
          <p:cNvSpPr>
            <a:spLocks noGrp="1"/>
          </p:cNvSpPr>
          <p:nvPr>
            <p:ph type="ctrTitle"/>
          </p:nvPr>
        </p:nvSpPr>
        <p:spPr>
          <a:xfrm>
            <a:off x="667388" y="1644242"/>
            <a:ext cx="10572000" cy="1661022"/>
          </a:xfrm>
        </p:spPr>
        <p:txBody>
          <a:bodyPr/>
          <a:lstStyle/>
          <a:p>
            <a:pPr algn="ctr"/>
            <a:r>
              <a:rPr lang="es-HN" dirty="0"/>
              <a:t>Ciberterrorismo Y Espionaje En Las Redes De Ordenadores</a:t>
            </a:r>
            <a:br>
              <a:rPr lang="es-HN" dirty="0"/>
            </a:br>
            <a:r>
              <a:rPr lang="es-HN" sz="2800" dirty="0">
                <a:solidFill>
                  <a:schemeClr val="bg1"/>
                </a:solidFill>
              </a:rPr>
              <a:t>Grupo 2</a:t>
            </a:r>
            <a:br>
              <a:rPr lang="es-HN" dirty="0"/>
            </a:br>
            <a:endParaRPr lang="es-HN" dirty="0"/>
          </a:p>
        </p:txBody>
      </p:sp>
      <p:sp>
        <p:nvSpPr>
          <p:cNvPr id="3" name="Subtítulo 2">
            <a:extLst>
              <a:ext uri="{FF2B5EF4-FFF2-40B4-BE49-F238E27FC236}">
                <a16:creationId xmlns:a16="http://schemas.microsoft.com/office/drawing/2014/main" id="{F708A1E4-EB6E-D1CA-7362-0C5C9D30AB9A}"/>
              </a:ext>
            </a:extLst>
          </p:cNvPr>
          <p:cNvSpPr>
            <a:spLocks noGrp="1"/>
          </p:cNvSpPr>
          <p:nvPr>
            <p:ph type="subTitle" idx="1"/>
          </p:nvPr>
        </p:nvSpPr>
        <p:spPr>
          <a:xfrm>
            <a:off x="2574953" y="2829175"/>
            <a:ext cx="6756869" cy="1799461"/>
          </a:xfrm>
        </p:spPr>
        <p:txBody>
          <a:bodyPr>
            <a:normAutofit fontScale="92500" lnSpcReduction="20000"/>
          </a:bodyPr>
          <a:lstStyle/>
          <a:p>
            <a:pPr algn="ctr"/>
            <a:r>
              <a:rPr lang="es-HN" dirty="0">
                <a:solidFill>
                  <a:schemeClr val="bg1"/>
                </a:solidFill>
              </a:rPr>
              <a:t>Andy Xavier Gómez Gálvez                  0510-2000-00607</a:t>
            </a:r>
          </a:p>
          <a:p>
            <a:pPr algn="ctr"/>
            <a:r>
              <a:rPr lang="es-HN" dirty="0">
                <a:solidFill>
                  <a:schemeClr val="bg1"/>
                </a:solidFill>
              </a:rPr>
              <a:t>Erick Sebastián Moncada Rubí             0801-2000-17208</a:t>
            </a:r>
          </a:p>
          <a:p>
            <a:pPr algn="ctr"/>
            <a:r>
              <a:rPr lang="es-HN" dirty="0">
                <a:solidFill>
                  <a:schemeClr val="bg1"/>
                </a:solidFill>
              </a:rPr>
              <a:t>Josué Isaac Menas Mejía Hernández    0801-2001-07890</a:t>
            </a:r>
          </a:p>
          <a:p>
            <a:pPr algn="ctr"/>
            <a:r>
              <a:rPr lang="es-HN" dirty="0">
                <a:solidFill>
                  <a:schemeClr val="bg1"/>
                </a:solidFill>
              </a:rPr>
              <a:t>  German David Ordoñez Gómez              0801-2001-21597</a:t>
            </a:r>
          </a:p>
          <a:p>
            <a:pPr algn="ctr"/>
            <a:r>
              <a:rPr lang="es-HN" dirty="0">
                <a:solidFill>
                  <a:schemeClr val="bg1"/>
                </a:solidFill>
              </a:rPr>
              <a:t>Lesnin Roberto Ramírez Castellanos    0801-2000-11557</a:t>
            </a:r>
          </a:p>
          <a:p>
            <a:pPr algn="ctr"/>
            <a:endParaRPr lang="es-HN" dirty="0">
              <a:solidFill>
                <a:schemeClr val="bg1"/>
              </a:solidFill>
            </a:endParaRPr>
          </a:p>
        </p:txBody>
      </p:sp>
    </p:spTree>
    <p:extLst>
      <p:ext uri="{BB962C8B-B14F-4D97-AF65-F5344CB8AC3E}">
        <p14:creationId xmlns:p14="http://schemas.microsoft.com/office/powerpoint/2010/main" val="3206480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B4F22-F96F-680B-E37D-CE74A2B84C6A}"/>
              </a:ext>
            </a:extLst>
          </p:cNvPr>
          <p:cNvSpPr>
            <a:spLocks noGrp="1"/>
          </p:cNvSpPr>
          <p:nvPr>
            <p:ph type="title"/>
          </p:nvPr>
        </p:nvSpPr>
        <p:spPr>
          <a:xfrm>
            <a:off x="810000" y="640134"/>
            <a:ext cx="10571998" cy="970450"/>
          </a:xfrm>
        </p:spPr>
        <p:txBody>
          <a:bodyPr/>
          <a:lstStyle/>
          <a:p>
            <a:pPr algn="ctr"/>
            <a:r>
              <a:rPr lang="es-HN" sz="3000" dirty="0">
                <a:solidFill>
                  <a:schemeClr val="bg1"/>
                </a:solidFill>
              </a:rPr>
              <a:t>POSIBLES CONSECUENCIAS DE UNA GUERRA INFORMÁTICA</a:t>
            </a:r>
          </a:p>
        </p:txBody>
      </p:sp>
      <p:sp>
        <p:nvSpPr>
          <p:cNvPr id="3" name="Marcador de contenido 2">
            <a:extLst>
              <a:ext uri="{FF2B5EF4-FFF2-40B4-BE49-F238E27FC236}">
                <a16:creationId xmlns:a16="http://schemas.microsoft.com/office/drawing/2014/main" id="{E6A16CDA-6A52-6497-D54D-E128DDE78B70}"/>
              </a:ext>
            </a:extLst>
          </p:cNvPr>
          <p:cNvSpPr>
            <a:spLocks noGrp="1"/>
          </p:cNvSpPr>
          <p:nvPr>
            <p:ph idx="1"/>
          </p:nvPr>
        </p:nvSpPr>
        <p:spPr>
          <a:xfrm>
            <a:off x="1112004" y="1919420"/>
            <a:ext cx="10554574" cy="4566893"/>
          </a:xfrm>
        </p:spPr>
        <p:txBody>
          <a:bodyPr>
            <a:normAutofit/>
          </a:bodyPr>
          <a:lstStyle/>
          <a:p>
            <a:pPr algn="just">
              <a:buFont typeface="Wingdings" panose="05000000000000000000" pitchFamily="2" charset="2"/>
              <a:buChar char="v"/>
            </a:pPr>
            <a:r>
              <a:rPr lang="es-HN" sz="2400" dirty="0"/>
              <a:t>Corte del suministro eléctrico y posible descontrol de centrales nucleares, centrales hidroeléctricas y térmicas.</a:t>
            </a:r>
          </a:p>
          <a:p>
            <a:pPr algn="just">
              <a:buFont typeface="Wingdings" panose="05000000000000000000" pitchFamily="2" charset="2"/>
              <a:buChar char="v"/>
            </a:pPr>
            <a:r>
              <a:rPr lang="es-HN" sz="2400" dirty="0"/>
              <a:t>Colapso total de las redes telefónicas y los sistemas de comunicaciones.</a:t>
            </a:r>
          </a:p>
          <a:p>
            <a:pPr algn="just">
              <a:buFont typeface="Wingdings" panose="05000000000000000000" pitchFamily="2" charset="2"/>
              <a:buChar char="v"/>
            </a:pPr>
            <a:r>
              <a:rPr lang="es-HN" sz="2400" dirty="0"/>
              <a:t>Desarrollo de ataques específicos contra los sistemas de comunicaciones militares.</a:t>
            </a:r>
          </a:p>
        </p:txBody>
      </p:sp>
    </p:spTree>
    <p:extLst>
      <p:ext uri="{BB962C8B-B14F-4D97-AF65-F5344CB8AC3E}">
        <p14:creationId xmlns:p14="http://schemas.microsoft.com/office/powerpoint/2010/main" val="1284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753D765-CD76-D3F9-51A5-B0E41D401431}"/>
              </a:ext>
            </a:extLst>
          </p:cNvPr>
          <p:cNvSpPr>
            <a:spLocks noGrp="1"/>
          </p:cNvSpPr>
          <p:nvPr>
            <p:ph idx="1"/>
          </p:nvPr>
        </p:nvSpPr>
        <p:spPr>
          <a:xfrm>
            <a:off x="986492" y="2286594"/>
            <a:ext cx="10554574" cy="5061844"/>
          </a:xfrm>
        </p:spPr>
        <p:txBody>
          <a:bodyPr/>
          <a:lstStyle/>
          <a:p>
            <a:pPr algn="just">
              <a:buFont typeface="Wingdings" panose="05000000000000000000" pitchFamily="2" charset="2"/>
              <a:buChar char="v"/>
            </a:pPr>
            <a:r>
              <a:rPr lang="es-HN" sz="2400" dirty="0"/>
              <a:t>Caos financiero </a:t>
            </a:r>
          </a:p>
          <a:p>
            <a:pPr algn="just">
              <a:buFont typeface="Wingdings" panose="05000000000000000000" pitchFamily="2" charset="2"/>
              <a:buChar char="v"/>
            </a:pPr>
            <a:r>
              <a:rPr lang="es-HN" sz="2400" dirty="0"/>
              <a:t>Intervención del control del trafico aéreo y ferroviario </a:t>
            </a:r>
          </a:p>
          <a:p>
            <a:pPr algn="just">
              <a:buFont typeface="Wingdings" panose="05000000000000000000" pitchFamily="2" charset="2"/>
              <a:buChar char="v"/>
            </a:pPr>
            <a:r>
              <a:rPr lang="es-HN" sz="2400" dirty="0"/>
              <a:t>Ataques informáticos de todo tipo protagonizado por virus, programados y controlados de forma remota para activarse en el momento adecuado </a:t>
            </a:r>
          </a:p>
          <a:p>
            <a:pPr algn="just">
              <a:buFont typeface="Wingdings" panose="05000000000000000000" pitchFamily="2" charset="2"/>
              <a:buChar char="v"/>
            </a:pPr>
            <a:r>
              <a:rPr lang="es-HN" sz="2400" dirty="0"/>
              <a:t>Destrucción de grandes bases estatales vitales para el funcionamiento del país.</a:t>
            </a:r>
          </a:p>
          <a:p>
            <a:pPr algn="just">
              <a:buFont typeface="Wingdings" panose="05000000000000000000" pitchFamily="2" charset="2"/>
              <a:buChar char="v"/>
            </a:pPr>
            <a:r>
              <a:rPr lang="es-HN" sz="2400" dirty="0"/>
              <a:t>Equipos electrónicos militares no protegidos y silenciar a las principales emisoras de radio y televisión.</a:t>
            </a:r>
          </a:p>
          <a:p>
            <a:endParaRPr lang="es-HN" dirty="0"/>
          </a:p>
        </p:txBody>
      </p:sp>
      <p:pic>
        <p:nvPicPr>
          <p:cNvPr id="2" name="Imagen 1">
            <a:extLst>
              <a:ext uri="{FF2B5EF4-FFF2-40B4-BE49-F238E27FC236}">
                <a16:creationId xmlns:a16="http://schemas.microsoft.com/office/drawing/2014/main" id="{7782BFC1-3E97-0483-A14B-D41DD8AAD8A5}"/>
              </a:ext>
            </a:extLst>
          </p:cNvPr>
          <p:cNvPicPr>
            <a:picLocks noChangeAspect="1"/>
          </p:cNvPicPr>
          <p:nvPr/>
        </p:nvPicPr>
        <p:blipFill>
          <a:blip r:embed="rId2"/>
          <a:stretch>
            <a:fillRect/>
          </a:stretch>
        </p:blipFill>
        <p:spPr>
          <a:xfrm>
            <a:off x="1374602" y="731226"/>
            <a:ext cx="3182474" cy="1555368"/>
          </a:xfrm>
          <a:prstGeom prst="rect">
            <a:avLst/>
          </a:prstGeom>
        </p:spPr>
      </p:pic>
      <p:pic>
        <p:nvPicPr>
          <p:cNvPr id="4" name="Imagen 3">
            <a:extLst>
              <a:ext uri="{FF2B5EF4-FFF2-40B4-BE49-F238E27FC236}">
                <a16:creationId xmlns:a16="http://schemas.microsoft.com/office/drawing/2014/main" id="{09E19E69-AA83-C148-D015-0944958058AE}"/>
              </a:ext>
            </a:extLst>
          </p:cNvPr>
          <p:cNvPicPr>
            <a:picLocks noChangeAspect="1"/>
          </p:cNvPicPr>
          <p:nvPr/>
        </p:nvPicPr>
        <p:blipFill>
          <a:blip r:embed="rId3"/>
          <a:stretch>
            <a:fillRect/>
          </a:stretch>
        </p:blipFill>
        <p:spPr>
          <a:xfrm>
            <a:off x="5023068" y="731226"/>
            <a:ext cx="2301629" cy="1571034"/>
          </a:xfrm>
          <a:prstGeom prst="rect">
            <a:avLst/>
          </a:prstGeom>
        </p:spPr>
      </p:pic>
      <p:pic>
        <p:nvPicPr>
          <p:cNvPr id="5" name="Imagen 4">
            <a:extLst>
              <a:ext uri="{FF2B5EF4-FFF2-40B4-BE49-F238E27FC236}">
                <a16:creationId xmlns:a16="http://schemas.microsoft.com/office/drawing/2014/main" id="{490CC4B8-9C5C-8169-7EB6-D9A92A9E61B2}"/>
              </a:ext>
            </a:extLst>
          </p:cNvPr>
          <p:cNvPicPr>
            <a:picLocks noChangeAspect="1"/>
          </p:cNvPicPr>
          <p:nvPr/>
        </p:nvPicPr>
        <p:blipFill>
          <a:blip r:embed="rId4"/>
          <a:stretch>
            <a:fillRect/>
          </a:stretch>
        </p:blipFill>
        <p:spPr>
          <a:xfrm>
            <a:off x="7790690" y="702996"/>
            <a:ext cx="2863329" cy="1627494"/>
          </a:xfrm>
          <a:prstGeom prst="rect">
            <a:avLst/>
          </a:prstGeom>
        </p:spPr>
      </p:pic>
    </p:spTree>
    <p:extLst>
      <p:ext uri="{BB962C8B-B14F-4D97-AF65-F5344CB8AC3E}">
        <p14:creationId xmlns:p14="http://schemas.microsoft.com/office/powerpoint/2010/main" val="4221827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23C66B-A051-5D22-9840-4F75DDE02BD0}"/>
              </a:ext>
            </a:extLst>
          </p:cNvPr>
          <p:cNvSpPr>
            <a:spLocks noGrp="1"/>
          </p:cNvSpPr>
          <p:nvPr>
            <p:ph type="title"/>
          </p:nvPr>
        </p:nvSpPr>
        <p:spPr/>
        <p:txBody>
          <a:bodyPr/>
          <a:lstStyle/>
          <a:p>
            <a:pPr algn="ctr"/>
            <a:r>
              <a:rPr lang="es-HN" sz="3000" dirty="0">
                <a:solidFill>
                  <a:schemeClr val="bg1"/>
                </a:solidFill>
              </a:rPr>
              <a:t>ALGUNOS EJEMPLOS DE LA VIDA REAL DE CIBERTERRORISMO </a:t>
            </a:r>
          </a:p>
        </p:txBody>
      </p:sp>
      <p:sp>
        <p:nvSpPr>
          <p:cNvPr id="3" name="Marcador de contenido 2">
            <a:extLst>
              <a:ext uri="{FF2B5EF4-FFF2-40B4-BE49-F238E27FC236}">
                <a16:creationId xmlns:a16="http://schemas.microsoft.com/office/drawing/2014/main" id="{96B521A3-0CB2-6AE1-3998-F8CA320698EC}"/>
              </a:ext>
            </a:extLst>
          </p:cNvPr>
          <p:cNvSpPr>
            <a:spLocks noGrp="1"/>
          </p:cNvSpPr>
          <p:nvPr>
            <p:ph idx="1"/>
          </p:nvPr>
        </p:nvSpPr>
        <p:spPr>
          <a:xfrm>
            <a:off x="818712" y="1686833"/>
            <a:ext cx="10554574" cy="3636511"/>
          </a:xfrm>
        </p:spPr>
        <p:txBody>
          <a:bodyPr>
            <a:normAutofit/>
          </a:bodyPr>
          <a:lstStyle/>
          <a:p>
            <a:pPr marL="0" indent="0" algn="just">
              <a:buNone/>
            </a:pPr>
            <a:r>
              <a:rPr lang="es-HN" sz="2500" dirty="0"/>
              <a:t>En agosto de 2008 un fallo informático en la agencia federal de aviación (FFA) de estados unidos provocaba un colapso del trafico en todo el país.</a:t>
            </a:r>
          </a:p>
          <a:p>
            <a:pPr marL="0" indent="0" algn="just">
              <a:buNone/>
            </a:pPr>
            <a:r>
              <a:rPr lang="es-HN" sz="2500" dirty="0"/>
              <a:t>En 2009 una investigación llevada a caco en Toronto revelaba que una red de espionaje informático había logrado penetrar en los ordenadores de gobierno de las embajadas de hasta 103 países.</a:t>
            </a:r>
          </a:p>
        </p:txBody>
      </p:sp>
      <p:pic>
        <p:nvPicPr>
          <p:cNvPr id="4" name="Imagen 3">
            <a:extLst>
              <a:ext uri="{FF2B5EF4-FFF2-40B4-BE49-F238E27FC236}">
                <a16:creationId xmlns:a16="http://schemas.microsoft.com/office/drawing/2014/main" id="{E1C3CB25-314E-9E23-EF02-10D8FE975703}"/>
              </a:ext>
            </a:extLst>
          </p:cNvPr>
          <p:cNvPicPr>
            <a:picLocks noChangeAspect="1"/>
          </p:cNvPicPr>
          <p:nvPr/>
        </p:nvPicPr>
        <p:blipFill>
          <a:blip r:embed="rId2"/>
          <a:stretch>
            <a:fillRect/>
          </a:stretch>
        </p:blipFill>
        <p:spPr>
          <a:xfrm>
            <a:off x="2735772" y="5220539"/>
            <a:ext cx="2582848" cy="996675"/>
          </a:xfrm>
          <a:prstGeom prst="rect">
            <a:avLst/>
          </a:prstGeom>
        </p:spPr>
      </p:pic>
      <p:pic>
        <p:nvPicPr>
          <p:cNvPr id="5" name="Imagen 4">
            <a:extLst>
              <a:ext uri="{FF2B5EF4-FFF2-40B4-BE49-F238E27FC236}">
                <a16:creationId xmlns:a16="http://schemas.microsoft.com/office/drawing/2014/main" id="{8EE3EB43-8B92-089B-D62A-F962130813CB}"/>
              </a:ext>
            </a:extLst>
          </p:cNvPr>
          <p:cNvPicPr>
            <a:picLocks noChangeAspect="1"/>
          </p:cNvPicPr>
          <p:nvPr/>
        </p:nvPicPr>
        <p:blipFill>
          <a:blip r:embed="rId3"/>
          <a:stretch>
            <a:fillRect/>
          </a:stretch>
        </p:blipFill>
        <p:spPr>
          <a:xfrm>
            <a:off x="5984148" y="4848540"/>
            <a:ext cx="2609732" cy="1740671"/>
          </a:xfrm>
          <a:prstGeom prst="rect">
            <a:avLst/>
          </a:prstGeom>
        </p:spPr>
      </p:pic>
    </p:spTree>
    <p:extLst>
      <p:ext uri="{BB962C8B-B14F-4D97-AF65-F5344CB8AC3E}">
        <p14:creationId xmlns:p14="http://schemas.microsoft.com/office/powerpoint/2010/main" val="48767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D4B9FA-F474-9FF2-CB72-AB290AF85657}"/>
              </a:ext>
            </a:extLst>
          </p:cNvPr>
          <p:cNvSpPr>
            <a:spLocks noGrp="1"/>
          </p:cNvSpPr>
          <p:nvPr>
            <p:ph type="title"/>
          </p:nvPr>
        </p:nvSpPr>
        <p:spPr>
          <a:xfrm>
            <a:off x="726111" y="757580"/>
            <a:ext cx="10571998" cy="970450"/>
          </a:xfrm>
        </p:spPr>
        <p:txBody>
          <a:bodyPr/>
          <a:lstStyle/>
          <a:p>
            <a:pPr algn="ctr"/>
            <a:r>
              <a:rPr lang="es-MX" sz="3000" kern="100" dirty="0">
                <a:solidFill>
                  <a:schemeClr val="bg1"/>
                </a:solidFill>
                <a:effectLst/>
                <a:latin typeface="Times New Roman" panose="02020603050405020304" pitchFamily="18" charset="0"/>
                <a:ea typeface="NSimSun" panose="02010609030101010101" pitchFamily="49" charset="-122"/>
                <a:cs typeface="Arial" panose="020B0604020202020204" pitchFamily="34" charset="0"/>
              </a:rPr>
              <a:t>ESPIONAJES EN LAS REDES DE ORDENADORES</a:t>
            </a:r>
            <a:br>
              <a:rPr lang="es-HN" sz="1800" kern="100" dirty="0">
                <a:effectLst/>
                <a:latin typeface="Times New Roman" panose="02020603050405020304" pitchFamily="18" charset="0"/>
                <a:ea typeface="NSimSun" panose="02010609030101010101" pitchFamily="49" charset="-122"/>
                <a:cs typeface="Arial" panose="020B0604020202020204" pitchFamily="34" charset="0"/>
              </a:rPr>
            </a:br>
            <a:endParaRPr lang="es-HN" dirty="0"/>
          </a:p>
        </p:txBody>
      </p:sp>
      <p:sp>
        <p:nvSpPr>
          <p:cNvPr id="3" name="Marcador de contenido 2">
            <a:extLst>
              <a:ext uri="{FF2B5EF4-FFF2-40B4-BE49-F238E27FC236}">
                <a16:creationId xmlns:a16="http://schemas.microsoft.com/office/drawing/2014/main" id="{418F21C7-A242-6498-BA43-A73D27AFC652}"/>
              </a:ext>
            </a:extLst>
          </p:cNvPr>
          <p:cNvSpPr>
            <a:spLocks noGrp="1"/>
          </p:cNvSpPr>
          <p:nvPr>
            <p:ph idx="1"/>
          </p:nvPr>
        </p:nvSpPr>
        <p:spPr>
          <a:xfrm>
            <a:off x="818713" y="2566235"/>
            <a:ext cx="10554574" cy="3636511"/>
          </a:xfrm>
        </p:spPr>
        <p:txBody>
          <a:bodyPr/>
          <a:lstStyle/>
          <a:p>
            <a:pPr marL="0" indent="0" algn="just">
              <a:buNone/>
            </a:pPr>
            <a:r>
              <a:rPr lang="es-MX" sz="2500" b="1" kern="100" dirty="0">
                <a:effectLst/>
                <a:latin typeface="Times New Roman" panose="02020603050405020304" pitchFamily="18" charset="0"/>
                <a:ea typeface="NSimSun" panose="02010609030101010101" pitchFamily="49" charset="-122"/>
                <a:cs typeface="Arial" panose="020B0604020202020204" pitchFamily="34" charset="0"/>
              </a:rPr>
              <a:t>El polémico chip “Clipper y el papel de la” NSA</a:t>
            </a:r>
            <a:endParaRPr lang="es-HN" sz="2500" kern="100" dirty="0">
              <a:effectLst/>
              <a:latin typeface="Times New Roman" panose="02020603050405020304" pitchFamily="18" charset="0"/>
              <a:ea typeface="NSimSun" panose="02010609030101010101" pitchFamily="49" charset="-122"/>
              <a:cs typeface="Arial" panose="020B0604020202020204" pitchFamily="34" charset="0"/>
            </a:endParaRPr>
          </a:p>
          <a:p>
            <a:pPr marL="0" indent="0" algn="just">
              <a:buNone/>
            </a:pPr>
            <a:r>
              <a:rPr lang="es-MX" sz="2500" b="1" kern="100" dirty="0">
                <a:effectLst/>
                <a:latin typeface="Times New Roman" panose="02020603050405020304" pitchFamily="18" charset="0"/>
                <a:ea typeface="NSimSun" panose="02010609030101010101" pitchFamily="49" charset="-122"/>
                <a:cs typeface="Arial" panose="020B0604020202020204" pitchFamily="34" charset="0"/>
              </a:rPr>
              <a:t> </a:t>
            </a:r>
            <a:r>
              <a:rPr lang="es-MX" sz="2500" kern="100" dirty="0">
                <a:effectLst/>
                <a:latin typeface="Times New Roman" panose="02020603050405020304" pitchFamily="18" charset="0"/>
                <a:ea typeface="NSimSun" panose="02010609030101010101" pitchFamily="49" charset="-122"/>
                <a:cs typeface="Arial" panose="020B0604020202020204" pitchFamily="34" charset="0"/>
              </a:rPr>
              <a:t>A principios de los años noventa surgía la polémica en Estados Unidos por la intención del gobierno de es país de intervenir en todo tipo de comunicaciones a través de redes telefónicas y de ordenadores. Así, en 1994 la Administración Clinton aprobó el Escrowed Encryption Standard que contemplaba el desarrollo de productos con la característica de “key-escrow”, para facilitar el descifrado de las comunicaciones por parte de organismos del gobierno (como la CIA o el FBI). </a:t>
            </a:r>
            <a:endParaRPr lang="es-HN" sz="2500" kern="100" dirty="0">
              <a:effectLst/>
              <a:latin typeface="Times New Roman" panose="02020603050405020304" pitchFamily="18" charset="0"/>
              <a:ea typeface="NSimSun" panose="02010609030101010101" pitchFamily="49" charset="-122"/>
              <a:cs typeface="Arial" panose="020B0604020202020204" pitchFamily="34" charset="0"/>
            </a:endParaRPr>
          </a:p>
          <a:p>
            <a:endParaRPr lang="es-HN" dirty="0"/>
          </a:p>
        </p:txBody>
      </p:sp>
    </p:spTree>
    <p:extLst>
      <p:ext uri="{BB962C8B-B14F-4D97-AF65-F5344CB8AC3E}">
        <p14:creationId xmlns:p14="http://schemas.microsoft.com/office/powerpoint/2010/main" val="2999024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323C3E8-9819-E3C2-A4E4-AC0D34E7CC73}"/>
              </a:ext>
            </a:extLst>
          </p:cNvPr>
          <p:cNvSpPr>
            <a:spLocks noGrp="1"/>
          </p:cNvSpPr>
          <p:nvPr>
            <p:ph idx="1"/>
          </p:nvPr>
        </p:nvSpPr>
        <p:spPr>
          <a:xfrm>
            <a:off x="818712" y="2297787"/>
            <a:ext cx="10554574" cy="4635713"/>
          </a:xfrm>
        </p:spPr>
        <p:txBody>
          <a:bodyPr>
            <a:normAutofit/>
          </a:bodyPr>
          <a:lstStyle/>
          <a:p>
            <a:pPr marL="0" indent="0" algn="just">
              <a:buNone/>
            </a:pPr>
            <a:r>
              <a:rPr lang="es-HN" sz="2500" dirty="0"/>
              <a:t>CARNIVORE es un polémico programa desarrollado en el año 2000 por el FBI en Estados Unidos para interceptar y leer mensajes de correo electrónico y otras comunicaciones entre presuntos criminales, espías y terroristas, contando para ello con la colaboración de los operadores de redes de telecomunicaciones. </a:t>
            </a:r>
          </a:p>
          <a:p>
            <a:pPr marL="0" indent="0" algn="just">
              <a:buNone/>
            </a:pPr>
            <a:r>
              <a:rPr lang="es-HN" sz="2500" dirty="0"/>
              <a:t>Desde entonces este costoso programa (el proyecto tuvo un coste superior a 170 millones de dólares) fue utilizado de forma importante a partir de los atentados de 11-S en Estados Unidos. </a:t>
            </a:r>
          </a:p>
          <a:p>
            <a:endParaRPr lang="es-HN" dirty="0"/>
          </a:p>
        </p:txBody>
      </p:sp>
      <p:sp>
        <p:nvSpPr>
          <p:cNvPr id="4" name="Marcador de contenido 2">
            <a:extLst>
              <a:ext uri="{FF2B5EF4-FFF2-40B4-BE49-F238E27FC236}">
                <a16:creationId xmlns:a16="http://schemas.microsoft.com/office/drawing/2014/main" id="{2F228861-C788-85BA-3489-3DFE9E58D635}"/>
              </a:ext>
            </a:extLst>
          </p:cNvPr>
          <p:cNvSpPr txBox="1">
            <a:spLocks/>
          </p:cNvSpPr>
          <p:nvPr/>
        </p:nvSpPr>
        <p:spPr>
          <a:xfrm>
            <a:off x="525097" y="371504"/>
            <a:ext cx="10554574" cy="1020506"/>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None/>
            </a:pPr>
            <a:r>
              <a:rPr lang="es-HN" dirty="0"/>
              <a:t>	</a:t>
            </a:r>
            <a:r>
              <a:rPr lang="es-HN" sz="3500" b="1" dirty="0">
                <a:solidFill>
                  <a:schemeClr val="bg1"/>
                </a:solidFill>
              </a:rPr>
              <a:t>CARNIVORE</a:t>
            </a:r>
          </a:p>
        </p:txBody>
      </p:sp>
    </p:spTree>
    <p:extLst>
      <p:ext uri="{BB962C8B-B14F-4D97-AF65-F5344CB8AC3E}">
        <p14:creationId xmlns:p14="http://schemas.microsoft.com/office/powerpoint/2010/main" val="1797156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D9745AA-7A0C-4DFC-630D-A72BE881DECB}"/>
              </a:ext>
            </a:extLst>
          </p:cNvPr>
          <p:cNvSpPr>
            <a:spLocks noGrp="1"/>
          </p:cNvSpPr>
          <p:nvPr>
            <p:ph idx="1"/>
          </p:nvPr>
        </p:nvSpPr>
        <p:spPr>
          <a:xfrm>
            <a:off x="818713" y="2557846"/>
            <a:ext cx="10554574" cy="3636511"/>
          </a:xfrm>
        </p:spPr>
        <p:txBody>
          <a:bodyPr/>
          <a:lstStyle/>
          <a:p>
            <a:pPr marL="0" indent="0" algn="just">
              <a:buNone/>
            </a:pPr>
            <a:r>
              <a:rPr lang="es-HN" sz="2500" dirty="0"/>
              <a:t>Sin embargo, en enero de 2005 el FBI anunciaba su intención de desechar este programa y reemplazarlo por otras soluciones comerciales convencionales que resultaban mucho más económicas.</a:t>
            </a:r>
          </a:p>
          <a:p>
            <a:pPr marL="0" indent="0" algn="just">
              <a:buNone/>
            </a:pPr>
            <a:r>
              <a:rPr lang="es-HN" sz="2500" dirty="0"/>
              <a:t>En la actualidad la investigación también sesenta en la interpretación de las conversaciones mediante telefonía IP (transmisión de voz a través de la propia Internet).</a:t>
            </a:r>
          </a:p>
          <a:p>
            <a:pPr marL="0" indent="0">
              <a:buNone/>
            </a:pPr>
            <a:endParaRPr lang="es-HN" dirty="0"/>
          </a:p>
        </p:txBody>
      </p:sp>
    </p:spTree>
    <p:extLst>
      <p:ext uri="{BB962C8B-B14F-4D97-AF65-F5344CB8AC3E}">
        <p14:creationId xmlns:p14="http://schemas.microsoft.com/office/powerpoint/2010/main" val="2839792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8852347-22E0-1439-9B84-0F0DC150AB5D}"/>
              </a:ext>
            </a:extLst>
          </p:cNvPr>
          <p:cNvSpPr>
            <a:spLocks noGrp="1"/>
          </p:cNvSpPr>
          <p:nvPr>
            <p:ph idx="1"/>
          </p:nvPr>
        </p:nvSpPr>
        <p:spPr>
          <a:xfrm>
            <a:off x="818713" y="1995784"/>
            <a:ext cx="10554574" cy="4086233"/>
          </a:xfrm>
        </p:spPr>
        <p:txBody>
          <a:bodyPr>
            <a:normAutofit/>
          </a:bodyPr>
          <a:lstStyle/>
          <a:p>
            <a:pPr marL="0" indent="0" algn="just">
              <a:buNone/>
            </a:pPr>
            <a:endParaRPr lang="es-HN" sz="2500" dirty="0"/>
          </a:p>
          <a:p>
            <a:pPr marL="0" indent="0" algn="just">
              <a:buNone/>
            </a:pPr>
            <a:r>
              <a:rPr lang="es-HN" sz="2500" dirty="0"/>
              <a:t>ECHELON es una red de espionaje electrónico creada en los años cincuenta por la Agencia Nacional de Seguridad norteamericana (NSA), contando con la colaboración de Gran Bretaña, Australia y Nueva Zelanda. </a:t>
            </a:r>
          </a:p>
        </p:txBody>
      </p:sp>
      <p:sp>
        <p:nvSpPr>
          <p:cNvPr id="4" name="Marcador de contenido 2">
            <a:extLst>
              <a:ext uri="{FF2B5EF4-FFF2-40B4-BE49-F238E27FC236}">
                <a16:creationId xmlns:a16="http://schemas.microsoft.com/office/drawing/2014/main" id="{0D88CD66-999C-1704-6C2E-E3F2BA5D9A5E}"/>
              </a:ext>
            </a:extLst>
          </p:cNvPr>
          <p:cNvSpPr txBox="1">
            <a:spLocks/>
          </p:cNvSpPr>
          <p:nvPr/>
        </p:nvSpPr>
        <p:spPr>
          <a:xfrm>
            <a:off x="332150" y="402672"/>
            <a:ext cx="10554574" cy="106245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None/>
            </a:pPr>
            <a:r>
              <a:rPr lang="es-HN" sz="3500" b="1" dirty="0">
                <a:solidFill>
                  <a:schemeClr val="bg1"/>
                </a:solidFill>
              </a:rPr>
              <a:t>ECHELON</a:t>
            </a:r>
          </a:p>
        </p:txBody>
      </p:sp>
    </p:spTree>
    <p:extLst>
      <p:ext uri="{BB962C8B-B14F-4D97-AF65-F5344CB8AC3E}">
        <p14:creationId xmlns:p14="http://schemas.microsoft.com/office/powerpoint/2010/main" val="1215590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B4CF856-5DFC-923D-10BA-F611ED561E4F}"/>
              </a:ext>
            </a:extLst>
          </p:cNvPr>
          <p:cNvSpPr>
            <a:spLocks noGrp="1"/>
          </p:cNvSpPr>
          <p:nvPr>
            <p:ph idx="1"/>
          </p:nvPr>
        </p:nvSpPr>
        <p:spPr>
          <a:xfrm>
            <a:off x="818713" y="2423622"/>
            <a:ext cx="10554574" cy="3636511"/>
          </a:xfrm>
        </p:spPr>
        <p:txBody>
          <a:bodyPr/>
          <a:lstStyle/>
          <a:p>
            <a:pPr marL="0" indent="0" algn="just">
              <a:buNone/>
            </a:pPr>
            <a:r>
              <a:rPr lang="es-HN" sz="2500" dirty="0"/>
              <a:t>ECHELON es un sistema militar de espionaje de todo tipo de comunicaciones electromagnéticas, con capacidad para interceptar llamadas de teléfono (incluso a teléfonos móviles con el sistema GSM, que emplea algoritmos de cifrado), transmisiones por Internet, envíos de fax y télex, transmisión de datos y de llamadas vía satélite, etc.</a:t>
            </a:r>
          </a:p>
          <a:p>
            <a:pPr marL="0" indent="0">
              <a:buNone/>
            </a:pPr>
            <a:endParaRPr lang="es-HN" dirty="0"/>
          </a:p>
        </p:txBody>
      </p:sp>
    </p:spTree>
    <p:extLst>
      <p:ext uri="{BB962C8B-B14F-4D97-AF65-F5344CB8AC3E}">
        <p14:creationId xmlns:p14="http://schemas.microsoft.com/office/powerpoint/2010/main" val="1460009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lementos multimedia en línea 5" title="¿Qué es el ciberterrorismo?">
            <a:hlinkClick r:id="" action="ppaction://media"/>
            <a:extLst>
              <a:ext uri="{FF2B5EF4-FFF2-40B4-BE49-F238E27FC236}">
                <a16:creationId xmlns:a16="http://schemas.microsoft.com/office/drawing/2014/main" id="{3E61AE16-610C-1068-C264-375365160DD4}"/>
              </a:ext>
            </a:extLst>
          </p:cNvPr>
          <p:cNvPicPr>
            <a:picLocks noRot="1" noChangeAspect="1"/>
          </p:cNvPicPr>
          <p:nvPr>
            <a:videoFile r:link="rId1"/>
          </p:nvPr>
        </p:nvPicPr>
        <p:blipFill>
          <a:blip r:embed="rId3"/>
          <a:stretch>
            <a:fillRect/>
          </a:stretch>
        </p:blipFill>
        <p:spPr>
          <a:xfrm>
            <a:off x="2069284" y="1153905"/>
            <a:ext cx="8053431" cy="4550189"/>
          </a:xfrm>
          <a:prstGeom prst="rect">
            <a:avLst/>
          </a:prstGeom>
        </p:spPr>
      </p:pic>
    </p:spTree>
    <p:extLst>
      <p:ext uri="{BB962C8B-B14F-4D97-AF65-F5344CB8AC3E}">
        <p14:creationId xmlns:p14="http://schemas.microsoft.com/office/powerpoint/2010/main" val="239636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FF4B9-0067-38F3-BFB8-A36ED5E5869E}"/>
              </a:ext>
            </a:extLst>
          </p:cNvPr>
          <p:cNvSpPr>
            <a:spLocks noGrp="1"/>
          </p:cNvSpPr>
          <p:nvPr>
            <p:ph type="title"/>
          </p:nvPr>
        </p:nvSpPr>
        <p:spPr>
          <a:xfrm>
            <a:off x="591886" y="816304"/>
            <a:ext cx="10571998" cy="970450"/>
          </a:xfrm>
        </p:spPr>
        <p:txBody>
          <a:bodyPr/>
          <a:lstStyle/>
          <a:p>
            <a:pPr algn="ctr"/>
            <a:r>
              <a:rPr lang="es-HN" sz="3500" dirty="0">
                <a:solidFill>
                  <a:schemeClr val="bg1"/>
                </a:solidFill>
              </a:rPr>
              <a:t>¿QUÉ ES UN CIBERATAQUE?</a:t>
            </a:r>
            <a:br>
              <a:rPr lang="es-HN" sz="3500" dirty="0">
                <a:solidFill>
                  <a:schemeClr val="bg1"/>
                </a:solidFill>
              </a:rPr>
            </a:br>
            <a:endParaRPr lang="es-HN" sz="3500" dirty="0">
              <a:solidFill>
                <a:schemeClr val="bg1"/>
              </a:solidFill>
            </a:endParaRPr>
          </a:p>
        </p:txBody>
      </p:sp>
      <p:sp>
        <p:nvSpPr>
          <p:cNvPr id="3" name="Marcador de contenido 2">
            <a:extLst>
              <a:ext uri="{FF2B5EF4-FFF2-40B4-BE49-F238E27FC236}">
                <a16:creationId xmlns:a16="http://schemas.microsoft.com/office/drawing/2014/main" id="{CD4864DA-DBEE-182D-F200-16F9709CC5EE}"/>
              </a:ext>
            </a:extLst>
          </p:cNvPr>
          <p:cNvSpPr>
            <a:spLocks noGrp="1"/>
          </p:cNvSpPr>
          <p:nvPr>
            <p:ph idx="1"/>
          </p:nvPr>
        </p:nvSpPr>
        <p:spPr>
          <a:xfrm>
            <a:off x="818713" y="1510237"/>
            <a:ext cx="10554574" cy="3636511"/>
          </a:xfrm>
        </p:spPr>
        <p:txBody>
          <a:bodyPr/>
          <a:lstStyle/>
          <a:p>
            <a:pPr marL="0" indent="0" algn="just">
              <a:buNone/>
            </a:pPr>
            <a:r>
              <a:rPr lang="es-HN" sz="2500" dirty="0"/>
              <a:t>Un ataque informático consiste en la agresión a una empresa o a un individuo mediante herramientas informáticas con un objetivo de obtener beneficios de forma ilegal, infligiéndole un daño ya sea un robo de información confidencial o de propiedad industrial.</a:t>
            </a:r>
          </a:p>
          <a:p>
            <a:endParaRPr lang="es-HN" dirty="0"/>
          </a:p>
        </p:txBody>
      </p:sp>
      <p:pic>
        <p:nvPicPr>
          <p:cNvPr id="4" name="Imagen 3">
            <a:extLst>
              <a:ext uri="{FF2B5EF4-FFF2-40B4-BE49-F238E27FC236}">
                <a16:creationId xmlns:a16="http://schemas.microsoft.com/office/drawing/2014/main" id="{B6E674B1-3AF2-5D43-E663-5915D9819900}"/>
              </a:ext>
            </a:extLst>
          </p:cNvPr>
          <p:cNvPicPr>
            <a:picLocks noChangeAspect="1"/>
          </p:cNvPicPr>
          <p:nvPr/>
        </p:nvPicPr>
        <p:blipFill>
          <a:blip r:embed="rId2"/>
          <a:stretch>
            <a:fillRect/>
          </a:stretch>
        </p:blipFill>
        <p:spPr>
          <a:xfrm>
            <a:off x="4272704" y="4189892"/>
            <a:ext cx="3210361" cy="2211218"/>
          </a:xfrm>
          <a:prstGeom prst="rect">
            <a:avLst/>
          </a:prstGeom>
        </p:spPr>
      </p:pic>
    </p:spTree>
    <p:extLst>
      <p:ext uri="{BB962C8B-B14F-4D97-AF65-F5344CB8AC3E}">
        <p14:creationId xmlns:p14="http://schemas.microsoft.com/office/powerpoint/2010/main" val="2849212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99559B-3E7A-32C3-B25F-6D1709C06696}"/>
              </a:ext>
            </a:extLst>
          </p:cNvPr>
          <p:cNvSpPr>
            <a:spLocks noGrp="1"/>
          </p:cNvSpPr>
          <p:nvPr>
            <p:ph type="title"/>
          </p:nvPr>
        </p:nvSpPr>
        <p:spPr>
          <a:xfrm>
            <a:off x="818712" y="1166982"/>
            <a:ext cx="10571998" cy="970450"/>
          </a:xfrm>
        </p:spPr>
        <p:txBody>
          <a:bodyPr/>
          <a:lstStyle/>
          <a:p>
            <a:pPr algn="ctr"/>
            <a:r>
              <a:rPr lang="es-HN" sz="3500" dirty="0">
                <a:solidFill>
                  <a:schemeClr val="bg1"/>
                </a:solidFill>
              </a:rPr>
              <a:t>¿CÓMO HAN EVOLUCIONADO LOS ATAQUES A LO LARGO DE LA HISTORIA?</a:t>
            </a:r>
            <a:br>
              <a:rPr lang="es-HN" sz="3500" dirty="0">
                <a:solidFill>
                  <a:schemeClr val="bg1"/>
                </a:solidFill>
              </a:rPr>
            </a:br>
            <a:endParaRPr lang="es-HN" sz="3500" dirty="0">
              <a:solidFill>
                <a:schemeClr val="bg1"/>
              </a:solidFill>
            </a:endParaRPr>
          </a:p>
        </p:txBody>
      </p:sp>
      <p:sp>
        <p:nvSpPr>
          <p:cNvPr id="3" name="Marcador de contenido 2">
            <a:extLst>
              <a:ext uri="{FF2B5EF4-FFF2-40B4-BE49-F238E27FC236}">
                <a16:creationId xmlns:a16="http://schemas.microsoft.com/office/drawing/2014/main" id="{FB477AAD-AA0B-1A54-B186-8D1D5645A801}"/>
              </a:ext>
            </a:extLst>
          </p:cNvPr>
          <p:cNvSpPr>
            <a:spLocks noGrp="1"/>
          </p:cNvSpPr>
          <p:nvPr>
            <p:ph idx="1"/>
          </p:nvPr>
        </p:nvSpPr>
        <p:spPr>
          <a:xfrm>
            <a:off x="818712" y="2633347"/>
            <a:ext cx="10554574" cy="3636511"/>
          </a:xfrm>
        </p:spPr>
        <p:txBody>
          <a:bodyPr/>
          <a:lstStyle/>
          <a:p>
            <a:pPr marL="0" indent="0" algn="just">
              <a:buNone/>
            </a:pPr>
            <a:r>
              <a:rPr lang="es-HN" sz="2500" dirty="0"/>
              <a:t>En un principio, los ataques provenían hackers o jóvenes que querían notoriedad y prestigio. No resultaban especialmente dañinos teniendo en cuenta que la difusión de las redes de equipos no era muy grande y por tanto la capacidad de contagio resultaba limitada. </a:t>
            </a:r>
          </a:p>
          <a:p>
            <a:endParaRPr lang="es-HN" dirty="0"/>
          </a:p>
        </p:txBody>
      </p:sp>
    </p:spTree>
    <p:extLst>
      <p:ext uri="{BB962C8B-B14F-4D97-AF65-F5344CB8AC3E}">
        <p14:creationId xmlns:p14="http://schemas.microsoft.com/office/powerpoint/2010/main" val="3029885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3ABF659-9BA7-E64E-5AFD-4504FD4BBE08}"/>
              </a:ext>
            </a:extLst>
          </p:cNvPr>
          <p:cNvSpPr>
            <a:spLocks noGrp="1"/>
          </p:cNvSpPr>
          <p:nvPr>
            <p:ph idx="1"/>
          </p:nvPr>
        </p:nvSpPr>
        <p:spPr/>
        <p:txBody>
          <a:bodyPr>
            <a:normAutofit/>
          </a:bodyPr>
          <a:lstStyle/>
          <a:p>
            <a:pPr marL="0" indent="0" algn="just">
              <a:buNone/>
            </a:pPr>
            <a:r>
              <a:rPr lang="es-HN" sz="2500" dirty="0"/>
              <a:t>Todos estos ataques se fueron sofisticando y los piratas cibernéticos se volcaron en obtener beneficios económicos. Hasta tal punto que existe un auténtico negocio del malware que tiene en la Deep Web su principal refugio.</a:t>
            </a:r>
          </a:p>
        </p:txBody>
      </p:sp>
    </p:spTree>
    <p:extLst>
      <p:ext uri="{BB962C8B-B14F-4D97-AF65-F5344CB8AC3E}">
        <p14:creationId xmlns:p14="http://schemas.microsoft.com/office/powerpoint/2010/main" val="2554408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59673E-9CEA-6D5A-4EBE-EE5B42B9A30E}"/>
              </a:ext>
            </a:extLst>
          </p:cNvPr>
          <p:cNvSpPr>
            <a:spLocks noGrp="1"/>
          </p:cNvSpPr>
          <p:nvPr>
            <p:ph type="title"/>
          </p:nvPr>
        </p:nvSpPr>
        <p:spPr>
          <a:xfrm>
            <a:off x="818712" y="982052"/>
            <a:ext cx="10571998" cy="970450"/>
          </a:xfrm>
        </p:spPr>
        <p:txBody>
          <a:bodyPr/>
          <a:lstStyle/>
          <a:p>
            <a:pPr algn="ctr"/>
            <a:r>
              <a:rPr lang="es-HN" sz="3000" dirty="0">
                <a:solidFill>
                  <a:schemeClr val="bg1"/>
                </a:solidFill>
              </a:rPr>
              <a:t>¿QUÉ HACEN LAS EMPRESAS Y LOS ORGANISMOS PARA PROTEGERSE DE LA INSEGURIDAD INFORMÁTICA?</a:t>
            </a:r>
            <a:br>
              <a:rPr lang="es-HN" sz="3000" dirty="0">
                <a:solidFill>
                  <a:schemeClr val="bg1"/>
                </a:solidFill>
              </a:rPr>
            </a:br>
            <a:endParaRPr lang="es-HN" sz="3000" dirty="0">
              <a:solidFill>
                <a:schemeClr val="bg1"/>
              </a:solidFill>
            </a:endParaRPr>
          </a:p>
        </p:txBody>
      </p:sp>
      <p:sp>
        <p:nvSpPr>
          <p:cNvPr id="3" name="Marcador de contenido 2">
            <a:extLst>
              <a:ext uri="{FF2B5EF4-FFF2-40B4-BE49-F238E27FC236}">
                <a16:creationId xmlns:a16="http://schemas.microsoft.com/office/drawing/2014/main" id="{1D66174C-682B-2C1A-CA9F-30DE97B54CAE}"/>
              </a:ext>
            </a:extLst>
          </p:cNvPr>
          <p:cNvSpPr>
            <a:spLocks noGrp="1"/>
          </p:cNvSpPr>
          <p:nvPr>
            <p:ph idx="1"/>
          </p:nvPr>
        </p:nvSpPr>
        <p:spPr>
          <a:xfrm>
            <a:off x="818712" y="1467277"/>
            <a:ext cx="10554574" cy="3636511"/>
          </a:xfrm>
        </p:spPr>
        <p:txBody>
          <a:bodyPr/>
          <a:lstStyle/>
          <a:p>
            <a:pPr marL="0" indent="0" algn="just">
              <a:buNone/>
            </a:pPr>
            <a:r>
              <a:rPr lang="es-HN" sz="2500" dirty="0"/>
              <a:t>Algunos proveedores de ciberseguridad utilizan mapas en tiempo real para conocer al segundo los ataques que se están realizando, como es el caso de Kaspersky que muestra las detecciones que se están produciendo a nivel planetario</a:t>
            </a:r>
            <a:r>
              <a:rPr lang="es-HN" dirty="0"/>
              <a:t>.</a:t>
            </a:r>
          </a:p>
          <a:p>
            <a:endParaRPr lang="es-HN" dirty="0"/>
          </a:p>
        </p:txBody>
      </p:sp>
      <p:pic>
        <p:nvPicPr>
          <p:cNvPr id="6" name="Imagen 5">
            <a:extLst>
              <a:ext uri="{FF2B5EF4-FFF2-40B4-BE49-F238E27FC236}">
                <a16:creationId xmlns:a16="http://schemas.microsoft.com/office/drawing/2014/main" id="{D000AD5A-F97B-9CA9-9AB0-6490043EB0B2}"/>
              </a:ext>
            </a:extLst>
          </p:cNvPr>
          <p:cNvPicPr>
            <a:picLocks noChangeAspect="1"/>
          </p:cNvPicPr>
          <p:nvPr/>
        </p:nvPicPr>
        <p:blipFill>
          <a:blip r:embed="rId2"/>
          <a:stretch>
            <a:fillRect/>
          </a:stretch>
        </p:blipFill>
        <p:spPr>
          <a:xfrm>
            <a:off x="2499947" y="4296379"/>
            <a:ext cx="3046427" cy="2030951"/>
          </a:xfrm>
          <a:prstGeom prst="rect">
            <a:avLst/>
          </a:prstGeom>
        </p:spPr>
      </p:pic>
      <p:pic>
        <p:nvPicPr>
          <p:cNvPr id="7" name="Imagen 6">
            <a:extLst>
              <a:ext uri="{FF2B5EF4-FFF2-40B4-BE49-F238E27FC236}">
                <a16:creationId xmlns:a16="http://schemas.microsoft.com/office/drawing/2014/main" id="{B4D72179-7AE8-9447-8D4F-EEADDE1B579B}"/>
              </a:ext>
            </a:extLst>
          </p:cNvPr>
          <p:cNvPicPr>
            <a:picLocks noChangeAspect="1"/>
          </p:cNvPicPr>
          <p:nvPr/>
        </p:nvPicPr>
        <p:blipFill>
          <a:blip r:embed="rId3"/>
          <a:stretch>
            <a:fillRect/>
          </a:stretch>
        </p:blipFill>
        <p:spPr>
          <a:xfrm>
            <a:off x="6425967" y="4295147"/>
            <a:ext cx="3165125" cy="2032183"/>
          </a:xfrm>
          <a:prstGeom prst="rect">
            <a:avLst/>
          </a:prstGeom>
        </p:spPr>
      </p:pic>
    </p:spTree>
    <p:extLst>
      <p:ext uri="{BB962C8B-B14F-4D97-AF65-F5344CB8AC3E}">
        <p14:creationId xmlns:p14="http://schemas.microsoft.com/office/powerpoint/2010/main" val="4136836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2FCE0D-1590-91A0-FFBA-B5DE1CE846EA}"/>
              </a:ext>
            </a:extLst>
          </p:cNvPr>
          <p:cNvSpPr>
            <a:spLocks noGrp="1"/>
          </p:cNvSpPr>
          <p:nvPr>
            <p:ph type="title"/>
          </p:nvPr>
        </p:nvSpPr>
        <p:spPr>
          <a:xfrm>
            <a:off x="818712" y="816303"/>
            <a:ext cx="10571998" cy="970450"/>
          </a:xfrm>
        </p:spPr>
        <p:txBody>
          <a:bodyPr/>
          <a:lstStyle/>
          <a:p>
            <a:pPr algn="ctr"/>
            <a:r>
              <a:rPr lang="es-HN" sz="3500" dirty="0">
                <a:solidFill>
                  <a:schemeClr val="bg1"/>
                </a:solidFill>
              </a:rPr>
              <a:t>PAÍSES DONDE MAS OCURRE CIBERTERRORISMO</a:t>
            </a:r>
            <a:br>
              <a:rPr lang="es-HN" dirty="0"/>
            </a:br>
            <a:endParaRPr lang="es-HN" dirty="0"/>
          </a:p>
        </p:txBody>
      </p:sp>
      <p:sp>
        <p:nvSpPr>
          <p:cNvPr id="3" name="Marcador de contenido 2">
            <a:extLst>
              <a:ext uri="{FF2B5EF4-FFF2-40B4-BE49-F238E27FC236}">
                <a16:creationId xmlns:a16="http://schemas.microsoft.com/office/drawing/2014/main" id="{61A7B626-ABE6-1963-E4F8-890A8B8D54A2}"/>
              </a:ext>
            </a:extLst>
          </p:cNvPr>
          <p:cNvSpPr>
            <a:spLocks noGrp="1"/>
          </p:cNvSpPr>
          <p:nvPr>
            <p:ph idx="1"/>
          </p:nvPr>
        </p:nvSpPr>
        <p:spPr>
          <a:xfrm>
            <a:off x="818712" y="2239065"/>
            <a:ext cx="10554574" cy="4547629"/>
          </a:xfrm>
        </p:spPr>
        <p:txBody>
          <a:bodyPr>
            <a:normAutofit fontScale="32500" lnSpcReduction="20000"/>
          </a:bodyPr>
          <a:lstStyle/>
          <a:p>
            <a:pPr marL="0" indent="0" algn="just">
              <a:buNone/>
            </a:pPr>
            <a:r>
              <a:rPr lang="es-HN" sz="7700" dirty="0"/>
              <a:t>Según Riptech, empresa de seguridad informática creada en 1998 por antiguos expertos del departamento de Defensa de EE UU</a:t>
            </a:r>
          </a:p>
          <a:p>
            <a:pPr marL="0" indent="0" algn="just">
              <a:buNone/>
            </a:pPr>
            <a:r>
              <a:rPr lang="es-HN" sz="7700" dirty="0"/>
              <a:t>Cuba, Irán, Sudán, Irak, Libia, Corea del Norte y Siria,. Aunque sólo los tres primeros han dejado huellas indiscutibles de ataques informáticos efectuados desde su territorio.</a:t>
            </a:r>
          </a:p>
          <a:p>
            <a:pPr marL="0" indent="0" algn="just">
              <a:buNone/>
            </a:pPr>
            <a:r>
              <a:rPr lang="es-HN" sz="7700" dirty="0"/>
              <a:t>Se da el caso, además, de que 9 de cada 10 sabotajes correspondientes a dichos países proceden de Irán. El 10% restante se originó, a partes iguales, entre el país caribeño, Cuba, y el africano Sudán.</a:t>
            </a:r>
          </a:p>
          <a:p>
            <a:endParaRPr lang="es-HN" dirty="0"/>
          </a:p>
        </p:txBody>
      </p:sp>
    </p:spTree>
    <p:extLst>
      <p:ext uri="{BB962C8B-B14F-4D97-AF65-F5344CB8AC3E}">
        <p14:creationId xmlns:p14="http://schemas.microsoft.com/office/powerpoint/2010/main" val="2155065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DC294C7-B78F-91F0-D36D-71F883B23263}"/>
              </a:ext>
            </a:extLst>
          </p:cNvPr>
          <p:cNvSpPr>
            <a:spLocks noGrp="1"/>
          </p:cNvSpPr>
          <p:nvPr>
            <p:ph idx="1"/>
          </p:nvPr>
        </p:nvSpPr>
        <p:spPr>
          <a:xfrm>
            <a:off x="818713" y="2348917"/>
            <a:ext cx="10554574" cy="3929329"/>
          </a:xfrm>
        </p:spPr>
        <p:txBody>
          <a:bodyPr>
            <a:normAutofit/>
          </a:bodyPr>
          <a:lstStyle/>
          <a:p>
            <a:pPr marL="0" indent="0" algn="just">
              <a:buNone/>
            </a:pPr>
            <a:r>
              <a:rPr lang="es-HN" sz="2500" dirty="0"/>
              <a:t>Entre los países que presentan mayor actividad como emisores de ataques informáticos son, de mayor a menor, Kuwait, Pakistán, Egipto e Indonesia. La suma de sabotajes desde naciones integradas en una y otra lista produce un porcentaje inferior al 1% respecto al total de ataques confirmados en todo el mundo.</a:t>
            </a:r>
          </a:p>
          <a:p>
            <a:pPr marL="0" indent="0" algn="just">
              <a:buNone/>
            </a:pPr>
            <a:r>
              <a:rPr lang="es-HN" sz="2500" b="1" dirty="0"/>
              <a:t>¿Cuántos ciberataques hay en el mundo?</a:t>
            </a:r>
          </a:p>
          <a:p>
            <a:pPr marL="0" indent="0" algn="just">
              <a:buNone/>
            </a:pPr>
            <a:r>
              <a:rPr lang="es-HN" sz="2500" dirty="0"/>
              <a:t>Según IDC Reseach, El mismo informe señala que cada día se producen en el mundo 350.000 ataques de malware. </a:t>
            </a:r>
          </a:p>
          <a:p>
            <a:endParaRPr lang="es-HN" dirty="0"/>
          </a:p>
        </p:txBody>
      </p:sp>
    </p:spTree>
    <p:extLst>
      <p:ext uri="{BB962C8B-B14F-4D97-AF65-F5344CB8AC3E}">
        <p14:creationId xmlns:p14="http://schemas.microsoft.com/office/powerpoint/2010/main" val="2548851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E8BF35-D97B-F604-4B31-A0F821D804AE}"/>
              </a:ext>
            </a:extLst>
          </p:cNvPr>
          <p:cNvSpPr>
            <a:spLocks noGrp="1"/>
          </p:cNvSpPr>
          <p:nvPr>
            <p:ph type="title"/>
          </p:nvPr>
        </p:nvSpPr>
        <p:spPr>
          <a:xfrm>
            <a:off x="810000" y="606578"/>
            <a:ext cx="10571998" cy="970450"/>
          </a:xfrm>
        </p:spPr>
        <p:txBody>
          <a:bodyPr/>
          <a:lstStyle/>
          <a:p>
            <a:pPr algn="ctr"/>
            <a:r>
              <a:rPr lang="es-HN" sz="3000" dirty="0">
                <a:solidFill>
                  <a:schemeClr val="bg1"/>
                </a:solidFill>
              </a:rPr>
              <a:t>LA AMENAZA DEL CIBERTERRORISMO Y DE LAS GUERRAS INFORMÁTICAS  </a:t>
            </a:r>
          </a:p>
        </p:txBody>
      </p:sp>
      <p:sp>
        <p:nvSpPr>
          <p:cNvPr id="3" name="Marcador de contenido 2">
            <a:extLst>
              <a:ext uri="{FF2B5EF4-FFF2-40B4-BE49-F238E27FC236}">
                <a16:creationId xmlns:a16="http://schemas.microsoft.com/office/drawing/2014/main" id="{103459BD-F18E-BE73-AF47-3B2E6609B22C}"/>
              </a:ext>
            </a:extLst>
          </p:cNvPr>
          <p:cNvSpPr>
            <a:spLocks noGrp="1"/>
          </p:cNvSpPr>
          <p:nvPr>
            <p:ph idx="1"/>
          </p:nvPr>
        </p:nvSpPr>
        <p:spPr>
          <a:xfrm>
            <a:off x="810000" y="2281806"/>
            <a:ext cx="10554574" cy="4785919"/>
          </a:xfrm>
        </p:spPr>
        <p:txBody>
          <a:bodyPr/>
          <a:lstStyle/>
          <a:p>
            <a:pPr marL="0" indent="0" algn="just">
              <a:buNone/>
            </a:pPr>
            <a:r>
              <a:rPr lang="es-HN" sz="2500" dirty="0"/>
              <a:t>La sociedades avanzadas tienen una dependencia cada vez mayor de los sistemas informáticos para el control de muchos procesos y actividades cotidianas, se podría colapsar el funcionamiento de un país desarrollado si se dañasen algunos de sus principales redes y sistemas informáticos.</a:t>
            </a:r>
          </a:p>
          <a:p>
            <a:pPr marL="0" indent="0">
              <a:buNone/>
            </a:pPr>
            <a:endParaRPr lang="es-HN" dirty="0"/>
          </a:p>
        </p:txBody>
      </p:sp>
    </p:spTree>
    <p:extLst>
      <p:ext uri="{BB962C8B-B14F-4D97-AF65-F5344CB8AC3E}">
        <p14:creationId xmlns:p14="http://schemas.microsoft.com/office/powerpoint/2010/main" val="1641589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0B1072A-A12D-E6D1-3CCE-36D04BACF547}"/>
              </a:ext>
            </a:extLst>
          </p:cNvPr>
          <p:cNvSpPr>
            <a:spLocks noGrp="1"/>
          </p:cNvSpPr>
          <p:nvPr>
            <p:ph idx="1"/>
          </p:nvPr>
        </p:nvSpPr>
        <p:spPr>
          <a:xfrm>
            <a:off x="818713" y="2322954"/>
            <a:ext cx="10554574" cy="3636511"/>
          </a:xfrm>
        </p:spPr>
        <p:txBody>
          <a:bodyPr/>
          <a:lstStyle/>
          <a:p>
            <a:pPr marL="0" indent="0" algn="just">
              <a:buNone/>
            </a:pPr>
            <a:r>
              <a:rPr lang="es-HN" sz="2500" dirty="0"/>
              <a:t>De hecho expertos militares llevan años  estudiando la posible aplicación de los ataques informáticos en los conflictos bélicos del futuro y distintos gobiernos han decidido crear unidades especiales en sus ejércitos para responder ante posible ataques informáticos.</a:t>
            </a:r>
          </a:p>
          <a:p>
            <a:endParaRPr lang="es-HN" dirty="0"/>
          </a:p>
        </p:txBody>
      </p:sp>
    </p:spTree>
    <p:extLst>
      <p:ext uri="{BB962C8B-B14F-4D97-AF65-F5344CB8AC3E}">
        <p14:creationId xmlns:p14="http://schemas.microsoft.com/office/powerpoint/2010/main" val="2741306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Citable</Template>
  <TotalTime>225</TotalTime>
  <Words>1029</Words>
  <Application>Microsoft Office PowerPoint</Application>
  <PresentationFormat>Panorámica</PresentationFormat>
  <Paragraphs>47</Paragraphs>
  <Slides>18</Slides>
  <Notes>0</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18</vt:i4>
      </vt:variant>
    </vt:vector>
  </HeadingPairs>
  <TitlesOfParts>
    <vt:vector size="23" baseType="lpstr">
      <vt:lpstr>Century Gothic</vt:lpstr>
      <vt:lpstr>Times New Roman</vt:lpstr>
      <vt:lpstr>Wingdings</vt:lpstr>
      <vt:lpstr>Wingdings 2</vt:lpstr>
      <vt:lpstr>Citable</vt:lpstr>
      <vt:lpstr>Ciberterrorismo Y Espionaje En Las Redes De Ordenadores Grupo 2 </vt:lpstr>
      <vt:lpstr>¿QUÉ ES UN CIBERATAQUE? </vt:lpstr>
      <vt:lpstr>¿CÓMO HAN EVOLUCIONADO LOS ATAQUES A LO LARGO DE LA HISTORIA? </vt:lpstr>
      <vt:lpstr>Presentación de PowerPoint</vt:lpstr>
      <vt:lpstr>¿QUÉ HACEN LAS EMPRESAS Y LOS ORGANISMOS PARA PROTEGERSE DE LA INSEGURIDAD INFORMÁTICA? </vt:lpstr>
      <vt:lpstr>PAÍSES DONDE MAS OCURRE CIBERTERRORISMO </vt:lpstr>
      <vt:lpstr>Presentación de PowerPoint</vt:lpstr>
      <vt:lpstr>LA AMENAZA DEL CIBERTERRORISMO Y DE LAS GUERRAS INFORMÁTICAS  </vt:lpstr>
      <vt:lpstr>Presentación de PowerPoint</vt:lpstr>
      <vt:lpstr>POSIBLES CONSECUENCIAS DE UNA GUERRA INFORMÁTICA</vt:lpstr>
      <vt:lpstr>Presentación de PowerPoint</vt:lpstr>
      <vt:lpstr>ALGUNOS EJEMPLOS DE LA VIDA REAL DE CIBERTERRORISMO </vt:lpstr>
      <vt:lpstr>ESPIONAJES EN LAS REDES DE ORDENADORES </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Ciberterrorismo Y Espionaje En Las Redes De Ordenadores Grupo 2</dc:title>
  <dc:creator>claudia patricia gomez galvez</dc:creator>
  <cp:lastModifiedBy>claudia patricia gomez galvez</cp:lastModifiedBy>
  <cp:revision>4</cp:revision>
  <dcterms:created xsi:type="dcterms:W3CDTF">2022-10-19T05:10:06Z</dcterms:created>
  <dcterms:modified xsi:type="dcterms:W3CDTF">2022-10-20T20:48:12Z</dcterms:modified>
</cp:coreProperties>
</file>